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6"/>
  </p:notesMasterIdLst>
  <p:handoutMasterIdLst>
    <p:handoutMasterId r:id="rId57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852" r:id="rId21"/>
    <p:sldId id="992" r:id="rId22"/>
    <p:sldId id="982" r:id="rId23"/>
    <p:sldId id="993" r:id="rId24"/>
    <p:sldId id="994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19" r:id="rId37"/>
    <p:sldId id="924" r:id="rId38"/>
    <p:sldId id="966" r:id="rId39"/>
    <p:sldId id="956" r:id="rId40"/>
    <p:sldId id="972" r:id="rId41"/>
    <p:sldId id="1033" r:id="rId42"/>
    <p:sldId id="1032" r:id="rId43"/>
    <p:sldId id="937" r:id="rId44"/>
    <p:sldId id="938" r:id="rId45"/>
    <p:sldId id="939" r:id="rId46"/>
    <p:sldId id="959" r:id="rId47"/>
    <p:sldId id="967" r:id="rId48"/>
    <p:sldId id="866" r:id="rId49"/>
    <p:sldId id="943" r:id="rId50"/>
    <p:sldId id="945" r:id="rId51"/>
    <p:sldId id="962" r:id="rId52"/>
    <p:sldId id="949" r:id="rId53"/>
    <p:sldId id="950" r:id="rId54"/>
    <p:sldId id="99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63" autoAdjust="0"/>
    <p:restoredTop sz="79012" autoAdjust="0"/>
  </p:normalViewPr>
  <p:slideViewPr>
    <p:cSldViewPr snapToGrid="0" snapToObjects="1">
      <p:cViewPr varScale="1">
        <p:scale>
          <a:sx n="99" d="100"/>
          <a:sy n="99" d="100"/>
        </p:scale>
        <p:origin x="14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2021/9/6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to make binary formats readable to humans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103F-0882-1D49-B89A-C6A00224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E72E-16A1-7E41-AB99-5EA23809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Hex 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DBB3-DDC2-C143-BB8C-125A695BFEE8}"/>
              </a:ext>
            </a:extLst>
          </p:cNvPr>
          <p:cNvSpPr txBox="1"/>
          <p:nvPr/>
        </p:nvSpPr>
        <p:spPr>
          <a:xfrm>
            <a:off x="768333" y="2704564"/>
            <a:ext cx="524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decimal?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545DD-C933-B448-A55B-D636575B5717}"/>
              </a:ext>
            </a:extLst>
          </p:cNvPr>
          <p:cNvSpPr txBox="1"/>
          <p:nvPr/>
        </p:nvSpPr>
        <p:spPr>
          <a:xfrm>
            <a:off x="882096" y="4332148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Q: What is </a:t>
            </a:r>
            <a:r>
              <a:rPr lang="en-US" sz="2800" dirty="0">
                <a:solidFill>
                  <a:srgbClr val="0000FF"/>
                </a:solidFill>
                <a:latin typeface="Courier" pitchFamily="2" charset="0"/>
              </a:rPr>
              <a:t>10001111</a:t>
            </a:r>
            <a:r>
              <a:rPr lang="en-US" sz="2800" dirty="0">
                <a:solidFill>
                  <a:srgbClr val="0000FF"/>
                </a:solidFill>
              </a:rPr>
              <a:t> in hex?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2E220-72EB-EE49-9736-B56AC6FD4039}"/>
              </a:ext>
            </a:extLst>
          </p:cNvPr>
          <p:cNvSpPr txBox="1"/>
          <p:nvPr/>
        </p:nvSpPr>
        <p:spPr>
          <a:xfrm>
            <a:off x="6111101" y="2704564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143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F798-C5A4-454D-8A9F-419160877D0E}"/>
              </a:ext>
            </a:extLst>
          </p:cNvPr>
          <p:cNvSpPr txBox="1"/>
          <p:nvPr/>
        </p:nvSpPr>
        <p:spPr>
          <a:xfrm>
            <a:off x="6170092" y="433214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A: 0x8F</a:t>
            </a:r>
          </a:p>
        </p:txBody>
      </p:sp>
    </p:spTree>
    <p:extLst>
      <p:ext uri="{BB962C8B-B14F-4D97-AF65-F5344CB8AC3E}">
        <p14:creationId xmlns:p14="http://schemas.microsoft.com/office/powerpoint/2010/main" val="33624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Signed integer representation</a:t>
            </a:r>
          </a:p>
          <a:p>
            <a:pPr lvl="1"/>
            <a:r>
              <a:rPr lang="en-US" dirty="0"/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0*(</a:t>
            </a:r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sz="2400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sz="2400" dirty="0">
                <a:latin typeface="Arial"/>
                <a:cs typeface="Arial"/>
              </a:rPr>
              <a:t>)</a:t>
            </a:r>
            <a:r>
              <a:rPr lang="en-US" altLang="zh-CN" sz="2400" baseline="300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+1*2</a:t>
            </a:r>
            <a:r>
              <a:rPr lang="en-US" altLang="zh-CN" sz="2400" baseline="30000" dirty="0">
                <a:latin typeface="Arial"/>
                <a:cs typeface="Arial"/>
              </a:rPr>
              <a:t>1</a:t>
            </a:r>
            <a:r>
              <a:rPr lang="en-US" altLang="zh-CN" sz="2400" dirty="0">
                <a:latin typeface="Arial"/>
                <a:cs typeface="Arial"/>
              </a:rPr>
              <a:t>+0*2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75078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r>
                        <a:rPr lang="en-US" baseline="30000" dirty="0"/>
                        <a:t>7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18882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[-2</a:t>
                      </a:r>
                      <a:r>
                        <a:rPr lang="en-US" baseline="30000"/>
                        <a:t>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complement: 8-bit signed integer</a:t>
            </a:r>
            <a:endParaRPr kumimoji="1" lang="zh-CN" altLang="en-US" dirty="0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850787F-D8DD-41FC-B552-B2389047E7E6}"/>
              </a:ext>
            </a:extLst>
          </p:cNvPr>
          <p:cNvSpPr/>
          <p:nvPr/>
        </p:nvSpPr>
        <p:spPr>
          <a:xfrm>
            <a:off x="296214" y="2593280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2" name="矩形 9">
            <a:extLst>
              <a:ext uri="{FF2B5EF4-FFF2-40B4-BE49-F238E27FC236}">
                <a16:creationId xmlns:a16="http://schemas.microsoft.com/office/drawing/2014/main" id="{372AD337-35E5-40DF-B748-E50B3EFA63C1}"/>
              </a:ext>
            </a:extLst>
          </p:cNvPr>
          <p:cNvSpPr/>
          <p:nvPr/>
        </p:nvSpPr>
        <p:spPr>
          <a:xfrm>
            <a:off x="1910409" y="2593280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1*(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-40</a:t>
            </a: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51671CD2-7D03-4F10-9329-5CA5B40EDF7E}"/>
              </a:ext>
            </a:extLst>
          </p:cNvPr>
          <p:cNvSpPr/>
          <p:nvPr/>
        </p:nvSpPr>
        <p:spPr>
          <a:xfrm>
            <a:off x="293512" y="370899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5F6804C7-D64B-49E9-8FEE-CDC6C26926BE}"/>
              </a:ext>
            </a:extLst>
          </p:cNvPr>
          <p:cNvSpPr/>
          <p:nvPr/>
        </p:nvSpPr>
        <p:spPr>
          <a:xfrm>
            <a:off x="1888785" y="3741258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-1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4B014-D9F6-45D0-A864-1C867DE8E956}"/>
              </a:ext>
            </a:extLst>
          </p:cNvPr>
          <p:cNvSpPr/>
          <p:nvPr/>
        </p:nvSpPr>
        <p:spPr>
          <a:xfrm>
            <a:off x="296214" y="2227973"/>
            <a:ext cx="1614195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01011000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9867A258-50B8-4403-9CAC-17E8EC9B3EE0}"/>
              </a:ext>
            </a:extLst>
          </p:cNvPr>
          <p:cNvSpPr/>
          <p:nvPr/>
        </p:nvSpPr>
        <p:spPr>
          <a:xfrm>
            <a:off x="1910409" y="2227973"/>
            <a:ext cx="598046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0*(</a:t>
            </a:r>
            <a:r>
              <a:rPr lang="en-US" altLang="zh-CN" dirty="0">
                <a:solidFill>
                  <a:srgbClr val="FF0000"/>
                </a:solidFill>
                <a:latin typeface="Arial"/>
                <a:cs typeface="Arial"/>
              </a:rPr>
              <a:t>-2</a:t>
            </a:r>
            <a:r>
              <a:rPr lang="en-US" altLang="zh-CN" baseline="300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)</a:t>
            </a:r>
            <a:r>
              <a:rPr lang="en-US" altLang="zh-CN" baseline="3000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6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5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4 </a:t>
            </a:r>
            <a:r>
              <a:rPr lang="en-US" altLang="zh-CN" dirty="0">
                <a:latin typeface="Arial"/>
                <a:cs typeface="Arial"/>
              </a:rPr>
              <a:t>+1*2</a:t>
            </a:r>
            <a:r>
              <a:rPr lang="en-US" altLang="zh-CN" baseline="30000" dirty="0">
                <a:latin typeface="Arial"/>
                <a:cs typeface="Arial"/>
              </a:rPr>
              <a:t>3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2 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1</a:t>
            </a:r>
            <a:r>
              <a:rPr lang="en-US" altLang="zh-CN" dirty="0">
                <a:latin typeface="Arial"/>
                <a:cs typeface="Arial"/>
              </a:rPr>
              <a:t>+0*2</a:t>
            </a:r>
            <a:r>
              <a:rPr lang="en-US" altLang="zh-CN" baseline="30000" dirty="0">
                <a:latin typeface="Arial"/>
                <a:cs typeface="Arial"/>
              </a:rPr>
              <a:t>0 </a:t>
            </a:r>
            <a:r>
              <a:rPr lang="en-US" altLang="zh-CN" dirty="0">
                <a:latin typeface="Arial"/>
                <a:cs typeface="Arial"/>
              </a:rPr>
              <a:t>= 88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6F384AA2-3CA9-4D7A-BCF4-16965E8E7B05}"/>
              </a:ext>
            </a:extLst>
          </p:cNvPr>
          <p:cNvSpPr/>
          <p:nvPr/>
        </p:nvSpPr>
        <p:spPr>
          <a:xfrm>
            <a:off x="296214" y="3380532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BCD8CF8-6B6B-4D45-8EC7-0EAF1B0D0D1B}"/>
              </a:ext>
            </a:extLst>
          </p:cNvPr>
          <p:cNvSpPr/>
          <p:nvPr/>
        </p:nvSpPr>
        <p:spPr>
          <a:xfrm>
            <a:off x="1891486" y="3412799"/>
            <a:ext cx="8300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/>
                <a:cs typeface="Arial"/>
              </a:rPr>
              <a:t>= 0</a:t>
            </a:r>
          </a:p>
        </p:txBody>
      </p:sp>
      <p:sp>
        <p:nvSpPr>
          <p:cNvPr id="20" name="矩形 2">
            <a:extLst>
              <a:ext uri="{FF2B5EF4-FFF2-40B4-BE49-F238E27FC236}">
                <a16:creationId xmlns:a16="http://schemas.microsoft.com/office/drawing/2014/main" id="{D62F9181-1C89-4865-8E7B-926FAF400B8F}"/>
              </a:ext>
            </a:extLst>
          </p:cNvPr>
          <p:cNvSpPr/>
          <p:nvPr/>
        </p:nvSpPr>
        <p:spPr>
          <a:xfrm>
            <a:off x="293512" y="403745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10000000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id="{9ACD6CFF-F41D-4687-8E06-83E0E4006B49}"/>
              </a:ext>
            </a:extLst>
          </p:cNvPr>
          <p:cNvSpPr/>
          <p:nvPr/>
        </p:nvSpPr>
        <p:spPr>
          <a:xfrm>
            <a:off x="1888785" y="4069718"/>
            <a:ext cx="16481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-2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= -128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F7B94D22-7DE9-42FC-9625-A69A19173361}"/>
              </a:ext>
            </a:extLst>
          </p:cNvPr>
          <p:cNvSpPr/>
          <p:nvPr/>
        </p:nvSpPr>
        <p:spPr>
          <a:xfrm>
            <a:off x="293512" y="4375821"/>
            <a:ext cx="1616897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01111111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26" name="矩形 9">
            <a:extLst>
              <a:ext uri="{FF2B5EF4-FFF2-40B4-BE49-F238E27FC236}">
                <a16:creationId xmlns:a16="http://schemas.microsoft.com/office/drawing/2014/main" id="{12867A8E-AFCC-4C8F-9E50-0D4BDB67928F}"/>
              </a:ext>
            </a:extLst>
          </p:cNvPr>
          <p:cNvSpPr/>
          <p:nvPr/>
        </p:nvSpPr>
        <p:spPr>
          <a:xfrm>
            <a:off x="1888785" y="4408088"/>
            <a:ext cx="1648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"/>
                <a:cs typeface="Arial"/>
              </a:rPr>
              <a:t>= 2</a:t>
            </a:r>
            <a:r>
              <a:rPr lang="en-US" altLang="zh-CN" baseline="30000" dirty="0">
                <a:latin typeface="Arial"/>
                <a:cs typeface="Arial"/>
              </a:rPr>
              <a:t>7</a:t>
            </a:r>
            <a:r>
              <a:rPr lang="en-US" altLang="zh-CN" dirty="0">
                <a:latin typeface="Arial"/>
                <a:cs typeface="Arial"/>
              </a:rPr>
              <a:t>-1= 127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2’s complement: find a number’s negation</a:t>
            </a:r>
            <a:endParaRPr kumimoji="1"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3D9BEE-5650-4F20-A8FF-7D5FF6C56E4E}"/>
              </a:ext>
            </a:extLst>
          </p:cNvPr>
          <p:cNvGrpSpPr/>
          <p:nvPr/>
        </p:nvGrpSpPr>
        <p:grpSpPr>
          <a:xfrm>
            <a:off x="456821" y="2079154"/>
            <a:ext cx="1518199" cy="586149"/>
            <a:chOff x="609093" y="1629205"/>
            <a:chExt cx="2024266" cy="781532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49BDCE-2938-4C39-B01F-1CD9466AED4E}"/>
                </a:ext>
              </a:extLst>
            </p:cNvPr>
            <p:cNvSpPr/>
            <p:nvPr/>
          </p:nvSpPr>
          <p:spPr>
            <a:xfrm>
              <a:off x="609093" y="1629205"/>
              <a:ext cx="2024266" cy="663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00101000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8836D-9914-42CA-AC7D-8292C1231698}"/>
                </a:ext>
              </a:extLst>
            </p:cNvPr>
            <p:cNvSpPr txBox="1"/>
            <p:nvPr/>
          </p:nvSpPr>
          <p:spPr>
            <a:xfrm>
              <a:off x="1449859" y="2010628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3438B-FA29-4EBC-9EEB-2D9CACD0FA57}"/>
              </a:ext>
            </a:extLst>
          </p:cNvPr>
          <p:cNvCxnSpPr/>
          <p:nvPr/>
        </p:nvCxnSpPr>
        <p:spPr>
          <a:xfrm>
            <a:off x="2245841" y="2163977"/>
            <a:ext cx="1368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484957-6E50-4DBE-BBD1-D01F8A245A9B}"/>
              </a:ext>
            </a:extLst>
          </p:cNvPr>
          <p:cNvSpPr txBox="1"/>
          <p:nvPr/>
        </p:nvSpPr>
        <p:spPr>
          <a:xfrm>
            <a:off x="4074641" y="2262658"/>
            <a:ext cx="635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(-40)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12E82F0-15E7-4FD2-B39D-A3F2D4BB268A}"/>
              </a:ext>
            </a:extLst>
          </p:cNvPr>
          <p:cNvSpPr/>
          <p:nvPr/>
        </p:nvSpPr>
        <p:spPr>
          <a:xfrm>
            <a:off x="4116707" y="1984154"/>
            <a:ext cx="707724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100" dirty="0">
                <a:latin typeface="Consolas" panose="020B0609020204030204" pitchFamily="49" charset="0"/>
                <a:cs typeface="Arial"/>
              </a:rPr>
              <a:t>??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825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07DFF-55F9-4D29-92AE-A756FDB02474}"/>
              </a:ext>
            </a:extLst>
          </p:cNvPr>
          <p:cNvSpPr txBox="1"/>
          <p:nvPr/>
        </p:nvSpPr>
        <p:spPr>
          <a:xfrm>
            <a:off x="571501" y="2791763"/>
            <a:ext cx="3409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 useful trick to do negation: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5EA14D-1FF1-4E59-B6F6-80A03071BBFD}"/>
              </a:ext>
            </a:extLst>
          </p:cNvPr>
          <p:cNvSpPr txBox="1"/>
          <p:nvPr/>
        </p:nvSpPr>
        <p:spPr>
          <a:xfrm>
            <a:off x="571500" y="3272884"/>
            <a:ext cx="18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Step-1: flip all bits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C02A5-BA44-4C21-88A3-12FEB8EF58CF}"/>
              </a:ext>
            </a:extLst>
          </p:cNvPr>
          <p:cNvSpPr txBox="1"/>
          <p:nvPr/>
        </p:nvSpPr>
        <p:spPr>
          <a:xfrm>
            <a:off x="603817" y="4447177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Step-2: add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75A1B-5193-40E8-9D79-5EE08276F631}"/>
              </a:ext>
            </a:extLst>
          </p:cNvPr>
          <p:cNvGrpSpPr/>
          <p:nvPr/>
        </p:nvGrpSpPr>
        <p:grpSpPr>
          <a:xfrm>
            <a:off x="3614354" y="3628269"/>
            <a:ext cx="3052638" cy="2368140"/>
            <a:chOff x="8078498" y="2661121"/>
            <a:chExt cx="4070182" cy="31575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2944C1-5BD6-41A3-9C79-8BFB23FB1B2A}"/>
                </a:ext>
              </a:extLst>
            </p:cNvPr>
            <p:cNvGrpSpPr/>
            <p:nvPr/>
          </p:nvGrpSpPr>
          <p:grpSpPr>
            <a:xfrm>
              <a:off x="8238575" y="2661121"/>
              <a:ext cx="2899107" cy="663258"/>
              <a:chOff x="725036" y="4104902"/>
              <a:chExt cx="2899107" cy="663258"/>
            </a:xfrm>
          </p:grpSpPr>
          <p:sp>
            <p:nvSpPr>
              <p:cNvPr id="18" name="矩形 2">
                <a:extLst>
                  <a:ext uri="{FF2B5EF4-FFF2-40B4-BE49-F238E27FC236}">
                    <a16:creationId xmlns:a16="http://schemas.microsoft.com/office/drawing/2014/main" id="{C04DC114-B770-456D-A522-AAAFBD424EB0}"/>
                  </a:ext>
                </a:extLst>
              </p:cNvPr>
              <p:cNvSpPr/>
              <p:nvPr/>
            </p:nvSpPr>
            <p:spPr>
              <a:xfrm>
                <a:off x="725036" y="4104902"/>
                <a:ext cx="2376229" cy="663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Tx/>
                  <a:buNone/>
                </a:pPr>
                <a:r>
                  <a:rPr lang="en-US" altLang="zh-CN" sz="2100" dirty="0">
                    <a:latin typeface="Consolas" panose="020B0609020204030204" pitchFamily="49" charset="0"/>
                    <a:cs typeface="Arial"/>
                  </a:rPr>
                  <a:t>00101000</a:t>
                </a:r>
              </a:p>
              <a:p>
                <a:pPr>
                  <a:lnSpc>
                    <a:spcPct val="90000"/>
                  </a:lnSpc>
                  <a:buFontTx/>
                  <a:buNone/>
                </a:pPr>
                <a:endParaRPr lang="en-US" altLang="zh-CN" sz="825" dirty="0">
                  <a:latin typeface="Arial"/>
                  <a:cs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5A6200-D86C-4C20-9114-10F9EF646553}"/>
                  </a:ext>
                </a:extLst>
              </p:cNvPr>
              <p:cNvSpPr txBox="1"/>
              <p:nvPr/>
            </p:nvSpPr>
            <p:spPr>
              <a:xfrm>
                <a:off x="2847862" y="4121410"/>
                <a:ext cx="77628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accent1"/>
                    </a:solidFill>
                  </a:rPr>
                  <a:t>(40)</a:t>
                </a:r>
                <a:r>
                  <a:rPr lang="en-US" sz="1350" baseline="-250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0DDFD0-60AA-4730-8B62-FBCC5AB926CB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3171333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">
              <a:extLst>
                <a:ext uri="{FF2B5EF4-FFF2-40B4-BE49-F238E27FC236}">
                  <a16:creationId xmlns:a16="http://schemas.microsoft.com/office/drawing/2014/main" id="{E6E43CD7-ECDB-4385-BD04-3B4B0A199D18}"/>
                </a:ext>
              </a:extLst>
            </p:cNvPr>
            <p:cNvSpPr/>
            <p:nvPr/>
          </p:nvSpPr>
          <p:spPr>
            <a:xfrm>
              <a:off x="8238575" y="3980323"/>
              <a:ext cx="2294639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11010111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BE63AA40-CD85-45C2-8F47-6D029B82CB04}"/>
                </a:ext>
              </a:extLst>
            </p:cNvPr>
            <p:cNvSpPr/>
            <p:nvPr/>
          </p:nvSpPr>
          <p:spPr>
            <a:xfrm>
              <a:off x="10285280" y="4523420"/>
              <a:ext cx="1863400" cy="524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1350" dirty="0">
                  <a:latin typeface="Consolas" panose="020B0609020204030204" pitchFamily="49" charset="0"/>
                  <a:cs typeface="Arial"/>
                </a:rPr>
                <a:t>+00000001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2" name="矩形 2">
              <a:extLst>
                <a:ext uri="{FF2B5EF4-FFF2-40B4-BE49-F238E27FC236}">
                  <a16:creationId xmlns:a16="http://schemas.microsoft.com/office/drawing/2014/main" id="{FD404E70-CAA0-45A6-B733-D3197DC4512E}"/>
                </a:ext>
              </a:extLst>
            </p:cNvPr>
            <p:cNvSpPr/>
            <p:nvPr/>
          </p:nvSpPr>
          <p:spPr>
            <a:xfrm>
              <a:off x="8078498" y="5155383"/>
              <a:ext cx="2783366" cy="663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100" dirty="0">
                  <a:latin typeface="Consolas" panose="020B0609020204030204" pitchFamily="49" charset="0"/>
                  <a:cs typeface="Arial"/>
                </a:rPr>
                <a:t> 11011000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zh-CN" sz="825" dirty="0"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1C9-C4E5-42F6-BE2C-6F9F33EB0BBC}"/>
                </a:ext>
              </a:extLst>
            </p:cNvPr>
            <p:cNvSpPr txBox="1"/>
            <p:nvPr/>
          </p:nvSpPr>
          <p:spPr>
            <a:xfrm>
              <a:off x="10406965" y="5239950"/>
              <a:ext cx="8468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accent1"/>
                  </a:solidFill>
                </a:rPr>
                <a:t>(-40)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D1CC3B-9EBF-4FAA-BF57-96D739082B59}"/>
                </a:ext>
              </a:extLst>
            </p:cNvPr>
            <p:cNvCxnSpPr>
              <a:cxnSpLocks/>
            </p:cNvCxnSpPr>
            <p:nvPr/>
          </p:nvCxnSpPr>
          <p:spPr>
            <a:xfrm>
              <a:off x="9525398" y="4451648"/>
              <a:ext cx="0" cy="6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908746-FEF0-4138-80B8-92A95E5FD5C8}"/>
                </a:ext>
              </a:extLst>
            </p:cNvPr>
            <p:cNvSpPr txBox="1"/>
            <p:nvPr/>
          </p:nvSpPr>
          <p:spPr>
            <a:xfrm>
              <a:off x="9613916" y="3305956"/>
              <a:ext cx="16586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Step-1: flip bits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A4D451-1EDA-40F5-88AE-C6E83ADAF9F7}"/>
                </a:ext>
              </a:extLst>
            </p:cNvPr>
            <p:cNvSpPr txBox="1"/>
            <p:nvPr/>
          </p:nvSpPr>
          <p:spPr>
            <a:xfrm>
              <a:off x="9562592" y="4499966"/>
              <a:ext cx="9148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Step-2: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6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negation trick work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80035" y="4499534"/>
          <a:ext cx="1657350" cy="48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0035" y="4499534"/>
                        <a:ext cx="1657350" cy="48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2180035" y="3219451"/>
            <a:ext cx="2044700" cy="901700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89498" y="2525316"/>
          <a:ext cx="2882503" cy="4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6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9498" y="2525316"/>
                        <a:ext cx="2882503" cy="484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769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Using negation trick to find the bit-pattern of a negative number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E1C400-4656-41DD-8F62-C4CEB83DAFA7}"/>
              </a:ext>
            </a:extLst>
          </p:cNvPr>
          <p:cNvGrpSpPr/>
          <p:nvPr/>
        </p:nvGrpSpPr>
        <p:grpSpPr>
          <a:xfrm>
            <a:off x="1950200" y="2963946"/>
            <a:ext cx="6249586" cy="709453"/>
            <a:chOff x="1697066" y="3977132"/>
            <a:chExt cx="8332781" cy="94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39B3CE-819C-4606-A58C-5736DD8D758E}"/>
                </a:ext>
              </a:extLst>
            </p:cNvPr>
            <p:cNvSpPr txBox="1"/>
            <p:nvPr/>
          </p:nvSpPr>
          <p:spPr>
            <a:xfrm>
              <a:off x="2717761" y="4307516"/>
              <a:ext cx="73120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bit pattern of 8-bit signed integer -33?</a:t>
              </a:r>
            </a:p>
          </p:txBody>
        </p:sp>
        <p:pic>
          <p:nvPicPr>
            <p:cNvPr id="7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FD0A6C60-8247-42B6-B00E-2EE961FBC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093EC-C6DB-7D48-A9FA-552E9318F088}"/>
              </a:ext>
            </a:extLst>
          </p:cNvPr>
          <p:cNvSpPr txBox="1"/>
          <p:nvPr/>
        </p:nvSpPr>
        <p:spPr>
          <a:xfrm>
            <a:off x="1950200" y="4154596"/>
            <a:ext cx="5598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Answer: </a:t>
            </a:r>
          </a:p>
          <a:p>
            <a:r>
              <a:rPr lang="en-US" sz="2100" dirty="0"/>
              <a:t>33 = (00100001)</a:t>
            </a:r>
            <a:r>
              <a:rPr lang="en-US" sz="2100" baseline="-25000" dirty="0"/>
              <a:t>2</a:t>
            </a:r>
          </a:p>
          <a:p>
            <a:r>
              <a:rPr lang="en-US" sz="2100" dirty="0"/>
              <a:t>Apply negation trick: (11011110)</a:t>
            </a:r>
            <a:r>
              <a:rPr lang="en-US" sz="2100" baseline="-25000" dirty="0"/>
              <a:t>2</a:t>
            </a:r>
            <a:r>
              <a:rPr lang="en-US" sz="2100" dirty="0"/>
              <a:t>+1=(11011111)</a:t>
            </a:r>
            <a:r>
              <a:rPr lang="en-US" sz="21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9FA288D-7628-47ED-BE8A-C27B4355F7C0}"/>
              </a:ext>
            </a:extLst>
          </p:cNvPr>
          <p:cNvGrpSpPr/>
          <p:nvPr/>
        </p:nvGrpSpPr>
        <p:grpSpPr>
          <a:xfrm>
            <a:off x="6014793" y="3569078"/>
            <a:ext cx="3147712" cy="712820"/>
            <a:chOff x="8076774" y="3641124"/>
            <a:chExt cx="4196949" cy="9504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31BE17-90A0-4155-A5E1-B97B362E14B6}"/>
                </a:ext>
              </a:extLst>
            </p:cNvPr>
            <p:cNvSpPr/>
            <p:nvPr/>
          </p:nvSpPr>
          <p:spPr>
            <a:xfrm>
              <a:off x="9003933" y="3641124"/>
              <a:ext cx="2222355" cy="9504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49362A5-CCA8-43F7-B3B8-603C55195BE4}"/>
                </a:ext>
              </a:extLst>
            </p:cNvPr>
            <p:cNvSpPr/>
            <p:nvPr/>
          </p:nvSpPr>
          <p:spPr>
            <a:xfrm>
              <a:off x="8076774" y="3946163"/>
              <a:ext cx="420064" cy="35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804E104-DF66-464C-858F-2956CCE46844}"/>
                </a:ext>
              </a:extLst>
            </p:cNvPr>
            <p:cNvSpPr/>
            <p:nvPr/>
          </p:nvSpPr>
          <p:spPr>
            <a:xfrm rot="10800000">
              <a:off x="11326913" y="3748214"/>
              <a:ext cx="273651" cy="749643"/>
            </a:xfrm>
            <a:prstGeom prst="leftBrace">
              <a:avLst>
                <a:gd name="adj1" fmla="val 8333"/>
                <a:gd name="adj2" fmla="val 5714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8D23DA-98EF-4A4F-8F70-290EE12EF424}"/>
                </a:ext>
              </a:extLst>
            </p:cNvPr>
            <p:cNvSpPr txBox="1"/>
            <p:nvPr/>
          </p:nvSpPr>
          <p:spPr>
            <a:xfrm>
              <a:off x="11544463" y="3800199"/>
              <a:ext cx="729260" cy="495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51E97D-4B9B-491D-9100-0ED5286A3E82}"/>
              </a:ext>
            </a:extLst>
          </p:cNvPr>
          <p:cNvSpPr/>
          <p:nvPr/>
        </p:nvSpPr>
        <p:spPr>
          <a:xfrm>
            <a:off x="225511" y="2985701"/>
            <a:ext cx="3015049" cy="1927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DA4A-9D3F-4784-BB59-F3990C9A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8" y="512685"/>
            <a:ext cx="8221877" cy="994172"/>
          </a:xfrm>
        </p:spPr>
        <p:txBody>
          <a:bodyPr/>
          <a:lstStyle/>
          <a:p>
            <a:r>
              <a:rPr lang="en-US" dirty="0"/>
              <a:t>Negation trick helps computers do subtraction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45ECD0-6C14-4DAA-B64D-18E76C8D0C0F}"/>
              </a:ext>
            </a:extLst>
          </p:cNvPr>
          <p:cNvGrpSpPr/>
          <p:nvPr/>
        </p:nvGrpSpPr>
        <p:grpSpPr>
          <a:xfrm>
            <a:off x="477097" y="3130988"/>
            <a:ext cx="2278607" cy="720726"/>
            <a:chOff x="-50944" y="3310806"/>
            <a:chExt cx="3038142" cy="9609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36C877-4BA7-467B-B4BA-716D0A7A7F1A}"/>
                </a:ext>
              </a:extLst>
            </p:cNvPr>
            <p:cNvSpPr/>
            <p:nvPr/>
          </p:nvSpPr>
          <p:spPr>
            <a:xfrm>
              <a:off x="281081" y="3391105"/>
              <a:ext cx="21693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0 0 0 0 0 1 0 1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2F150B-E83F-4F67-906D-90334DDAA267}"/>
                </a:ext>
              </a:extLst>
            </p:cNvPr>
            <p:cNvSpPr/>
            <p:nvPr/>
          </p:nvSpPr>
          <p:spPr>
            <a:xfrm>
              <a:off x="168999" y="379121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DFE05A-0457-4099-9198-04DE4B41277D}"/>
                </a:ext>
              </a:extLst>
            </p:cNvPr>
            <p:cNvSpPr txBox="1"/>
            <p:nvPr/>
          </p:nvSpPr>
          <p:spPr>
            <a:xfrm>
              <a:off x="-50944" y="3721957"/>
              <a:ext cx="457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D02B4FD4-FAED-4956-BFD6-541CB071521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5925B1-CA59-407D-9A11-2CE43BC37E85}"/>
                </a:ext>
              </a:extLst>
            </p:cNvPr>
            <p:cNvSpPr txBox="1"/>
            <p:nvPr/>
          </p:nvSpPr>
          <p:spPr>
            <a:xfrm>
              <a:off x="2275951" y="3310806"/>
              <a:ext cx="658728" cy="911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(5)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  <a:endParaRPr lang="en-US" sz="135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5F86DC-91A2-4A59-BCB8-0EC1E7629220}"/>
              </a:ext>
            </a:extLst>
          </p:cNvPr>
          <p:cNvSpPr txBox="1"/>
          <p:nvPr/>
        </p:nvSpPr>
        <p:spPr>
          <a:xfrm>
            <a:off x="197709" y="2559781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doing this: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0F442-2D98-4DE7-B261-6732F4E041CB}"/>
              </a:ext>
            </a:extLst>
          </p:cNvPr>
          <p:cNvSpPr/>
          <p:nvPr/>
        </p:nvSpPr>
        <p:spPr>
          <a:xfrm>
            <a:off x="6752950" y="3041592"/>
            <a:ext cx="16994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Verdana"/>
                <a:cs typeface="Verdana"/>
              </a:rPr>
              <a:t>0 0 0 0 0 1 0 1</a:t>
            </a:r>
          </a:p>
        </p:txBody>
      </p: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59C609C7-A669-47F3-AB7C-0AB02635D276}"/>
              </a:ext>
            </a:extLst>
          </p:cNvPr>
          <p:cNvCxnSpPr>
            <a:cxnSpLocks/>
          </p:cNvCxnSpPr>
          <p:nvPr/>
        </p:nvCxnSpPr>
        <p:spPr>
          <a:xfrm>
            <a:off x="6562318" y="4319816"/>
            <a:ext cx="19841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EA431-3328-4DC8-8D1D-59E4007578E3}"/>
              </a:ext>
            </a:extLst>
          </p:cNvPr>
          <p:cNvSpPr txBox="1"/>
          <p:nvPr/>
        </p:nvSpPr>
        <p:spPr>
          <a:xfrm>
            <a:off x="8285818" y="2983295"/>
            <a:ext cx="494046" cy="3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accent1"/>
                </a:solidFill>
              </a:rPr>
              <a:t>(5)</a:t>
            </a:r>
            <a:r>
              <a:rPr lang="en-US" sz="1350" baseline="-25000" dirty="0">
                <a:solidFill>
                  <a:schemeClr val="accent1"/>
                </a:solidFill>
              </a:rPr>
              <a:t>10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BB08-DA10-4127-A06D-404163EC00DC}"/>
              </a:ext>
            </a:extLst>
          </p:cNvPr>
          <p:cNvSpPr txBox="1"/>
          <p:nvPr/>
        </p:nvSpPr>
        <p:spPr>
          <a:xfrm>
            <a:off x="4074177" y="255978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instead: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34F61-3900-45AE-889C-E914151772AC}"/>
              </a:ext>
            </a:extLst>
          </p:cNvPr>
          <p:cNvGrpSpPr/>
          <p:nvPr/>
        </p:nvGrpSpPr>
        <p:grpSpPr>
          <a:xfrm>
            <a:off x="4036492" y="3716185"/>
            <a:ext cx="2113649" cy="371768"/>
            <a:chOff x="5381989" y="3811916"/>
            <a:chExt cx="2818199" cy="4956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2D424-7A69-4EE8-88E5-ADAEDBA08BB9}"/>
                </a:ext>
              </a:extLst>
            </p:cNvPr>
            <p:cNvSpPr/>
            <p:nvPr/>
          </p:nvSpPr>
          <p:spPr>
            <a:xfrm>
              <a:off x="5381989" y="386018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0 0 0 0 0 1 1 1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17CD8E-7682-40D2-8AD2-3558F3619B3E}"/>
                </a:ext>
              </a:extLst>
            </p:cNvPr>
            <p:cNvSpPr txBox="1"/>
            <p:nvPr/>
          </p:nvSpPr>
          <p:spPr>
            <a:xfrm>
              <a:off x="7413631" y="3811916"/>
              <a:ext cx="658728" cy="49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(7)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70828-478E-4245-AB7A-E0ECCAD3B32D}"/>
              </a:ext>
            </a:extLst>
          </p:cNvPr>
          <p:cNvGrpSpPr/>
          <p:nvPr/>
        </p:nvGrpSpPr>
        <p:grpSpPr>
          <a:xfrm>
            <a:off x="6693225" y="3629724"/>
            <a:ext cx="2113649" cy="694272"/>
            <a:chOff x="8924299" y="3696631"/>
            <a:chExt cx="2818199" cy="92569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A31F5-968F-4336-83D7-005DDB9B6305}"/>
                </a:ext>
              </a:extLst>
            </p:cNvPr>
            <p:cNvSpPr/>
            <p:nvPr/>
          </p:nvSpPr>
          <p:spPr>
            <a:xfrm>
              <a:off x="8924299" y="3696631"/>
              <a:ext cx="2818199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1 1 1 1 1 0 0 0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673C58-513E-439C-9DF6-3443505E1EB8}"/>
                </a:ext>
              </a:extLst>
            </p:cNvPr>
            <p:cNvSpPr/>
            <p:nvPr/>
          </p:nvSpPr>
          <p:spPr>
            <a:xfrm>
              <a:off x="8951228" y="4191440"/>
              <a:ext cx="227506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0 0 0 0 0 0 0 1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1948EE-4A87-46FD-BBB5-172C8F92EAB5}"/>
              </a:ext>
            </a:extLst>
          </p:cNvPr>
          <p:cNvGrpSpPr/>
          <p:nvPr/>
        </p:nvGrpSpPr>
        <p:grpSpPr>
          <a:xfrm>
            <a:off x="642054" y="4321158"/>
            <a:ext cx="2252757" cy="402101"/>
            <a:chOff x="975519" y="2885747"/>
            <a:chExt cx="3003677" cy="536134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0658F2B2-8CD5-424A-8F1A-85FA16056E4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7B9115-395A-4769-8CF7-93689C98FA7E}"/>
                </a:ext>
              </a:extLst>
            </p:cNvPr>
            <p:cNvSpPr txBox="1"/>
            <p:nvPr/>
          </p:nvSpPr>
          <p:spPr>
            <a:xfrm>
              <a:off x="3082473" y="2885747"/>
              <a:ext cx="896723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C06FC-4A40-4EB1-81AE-C70679EBE865}"/>
              </a:ext>
            </a:extLst>
          </p:cNvPr>
          <p:cNvGrpSpPr/>
          <p:nvPr/>
        </p:nvGrpSpPr>
        <p:grpSpPr>
          <a:xfrm>
            <a:off x="6723481" y="4408176"/>
            <a:ext cx="2195007" cy="402101"/>
            <a:chOff x="975519" y="2885747"/>
            <a:chExt cx="2926676" cy="536134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FF2E88D-BFDC-49F7-A625-30DACC5E5F98}"/>
                </a:ext>
              </a:extLst>
            </p:cNvPr>
            <p:cNvSpPr/>
            <p:nvPr/>
          </p:nvSpPr>
          <p:spPr>
            <a:xfrm>
              <a:off x="975519" y="2990994"/>
              <a:ext cx="2818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30636A-A410-4C2C-B7FC-BD684A130A0A}"/>
                </a:ext>
              </a:extLst>
            </p:cNvPr>
            <p:cNvSpPr txBox="1"/>
            <p:nvPr/>
          </p:nvSpPr>
          <p:spPr>
            <a:xfrm>
              <a:off x="3082471" y="2885747"/>
              <a:ext cx="819724" cy="49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350" dirty="0">
                  <a:solidFill>
                    <a:schemeClr val="accent1"/>
                  </a:solidFill>
                </a:rPr>
                <a:t>(-2)</a:t>
              </a:r>
              <a:r>
                <a:rPr lang="en-US" sz="1350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46F720-3E2B-426A-923B-709CD64EF4F8}"/>
              </a:ext>
            </a:extLst>
          </p:cNvPr>
          <p:cNvCxnSpPr>
            <a:cxnSpLocks/>
          </p:cNvCxnSpPr>
          <p:nvPr/>
        </p:nvCxnSpPr>
        <p:spPr>
          <a:xfrm>
            <a:off x="3849130" y="2241207"/>
            <a:ext cx="12512" cy="32042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BDC297-32B4-4EC5-B2FE-B6689D446589}"/>
              </a:ext>
            </a:extLst>
          </p:cNvPr>
          <p:cNvSpPr txBox="1"/>
          <p:nvPr/>
        </p:nvSpPr>
        <p:spPr>
          <a:xfrm>
            <a:off x="6468949" y="38978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693DA-CE6E-49BE-AA00-C882DF819B22}"/>
              </a:ext>
            </a:extLst>
          </p:cNvPr>
          <p:cNvSpPr txBox="1"/>
          <p:nvPr/>
        </p:nvSpPr>
        <p:spPr>
          <a:xfrm>
            <a:off x="1794078" y="5539607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both signed and unsigned subtraction</a:t>
            </a:r>
          </a:p>
        </p:txBody>
      </p:sp>
    </p:spTree>
    <p:extLst>
      <p:ext uri="{BB962C8B-B14F-4D97-AF65-F5344CB8AC3E}">
        <p14:creationId xmlns:p14="http://schemas.microsoft.com/office/powerpoint/2010/main" val="31566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Hex notation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computers add/subtract integers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Signed integer representation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2’s complement</a:t>
            </a:r>
          </a:p>
          <a:p>
            <a:r>
              <a:rPr lang="en-US" dirty="0"/>
              <a:t>A short history of processors: </a:t>
            </a:r>
          </a:p>
          <a:p>
            <a:pPr lvl="1"/>
            <a:r>
              <a:rPr lang="en-US" dirty="0"/>
              <a:t>from 8-bit to 64-bit machines</a:t>
            </a:r>
          </a:p>
          <a:p>
            <a:r>
              <a:rPr lang="en-US" dirty="0"/>
              <a:t>Byte ordering: big vs. small endian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1664-18B8-48F3-9145-C7134B3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6" y="2650078"/>
            <a:ext cx="8322844" cy="817905"/>
          </a:xfrm>
        </p:spPr>
        <p:txBody>
          <a:bodyPr>
            <a:normAutofit/>
          </a:bodyPr>
          <a:lstStyle/>
          <a:p>
            <a:r>
              <a:rPr lang="en-US" sz="3600" dirty="0"/>
              <a:t>The evolution of integer sizes in processors</a:t>
            </a:r>
          </a:p>
        </p:txBody>
      </p:sp>
    </p:spTree>
    <p:extLst>
      <p:ext uri="{BB962C8B-B14F-4D97-AF65-F5344CB8AC3E}">
        <p14:creationId xmlns:p14="http://schemas.microsoft.com/office/powerpoint/2010/main" val="3559845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875" y="345269"/>
            <a:ext cx="8317642" cy="994172"/>
          </a:xfrm>
        </p:spPr>
        <p:txBody>
          <a:bodyPr/>
          <a:lstStyle/>
          <a:p>
            <a:r>
              <a:rPr kumimoji="1" lang="en-US" altLang="zh-CN" dirty="0"/>
              <a:t>8-bit processors: 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1686836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31142" y="1593005"/>
              <a:ext cx="681733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750867" y="3028149"/>
            <a:ext cx="5918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21812" y="2991914"/>
            <a:ext cx="547135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39849" y="2427374"/>
            <a:ext cx="16139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710514" y="207230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702085" y="2347028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86378" y="48321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702085" y="4585654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702085" y="4304259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702085" y="402216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702085" y="375403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710514" y="3486430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711751" y="317908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715028" y="2907445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707131" y="2640776"/>
            <a:ext cx="5597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151584" y="3522246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8 bits machine: 8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D2D2C-5475-487E-A063-3B86906B0966}"/>
              </a:ext>
            </a:extLst>
          </p:cNvPr>
          <p:cNvGrpSpPr/>
          <p:nvPr/>
        </p:nvGrpSpPr>
        <p:grpSpPr>
          <a:xfrm>
            <a:off x="4215272" y="4381039"/>
            <a:ext cx="4794572" cy="1515902"/>
            <a:chOff x="5620362" y="4698385"/>
            <a:chExt cx="6392762" cy="2021203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DEA96479-0125-442B-87EA-137DEA0FF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362" y="4698385"/>
              <a:ext cx="2694937" cy="202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F4A062-8388-494F-A304-DBCE24B16E71}"/>
                </a:ext>
              </a:extLst>
            </p:cNvPr>
            <p:cNvSpPr txBox="1"/>
            <p:nvPr/>
          </p:nvSpPr>
          <p:spPr>
            <a:xfrm>
              <a:off x="7635003" y="5988943"/>
              <a:ext cx="43781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Nowadays: 8-bit processor (microcontroller)</a:t>
              </a:r>
            </a:p>
            <a:p>
              <a:r>
                <a:rPr lang="en-US" sz="1350" dirty="0"/>
                <a:t>Is used for embedded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02" y="473603"/>
            <a:ext cx="8636721" cy="994172"/>
          </a:xfrm>
        </p:spPr>
        <p:txBody>
          <a:bodyPr/>
          <a:lstStyle/>
          <a:p>
            <a:r>
              <a:rPr kumimoji="1" lang="en-US" altLang="zh-CN" dirty="0"/>
              <a:t>32-bit processors: 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56801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94526" y="1615703"/>
              <a:ext cx="637159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767725" y="2991914"/>
            <a:ext cx="9469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028149"/>
            <a:ext cx="11272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131806" cy="1987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0x4c1eaf0f</a:t>
            </a:r>
            <a:endParaRPr kumimoji="1" lang="zh-CN" altLang="en-US" sz="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7464" y="2427374"/>
            <a:ext cx="19015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15142" y="207002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79146" y="2347028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79146" y="4585654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79146" y="4304259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79146" y="402216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79146" y="375403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087575" y="3486430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088812" y="317908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092089" y="2907445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084192" y="2640776"/>
            <a:ext cx="11368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2"/>
            <a:ext cx="38266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32 bits machine: 32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0AAE7-D985-4101-BE36-5C53A4364EA8}"/>
              </a:ext>
            </a:extLst>
          </p:cNvPr>
          <p:cNvSpPr txBox="1"/>
          <p:nvPr/>
        </p:nvSpPr>
        <p:spPr>
          <a:xfrm>
            <a:off x="4066062" y="5221999"/>
            <a:ext cx="401840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Most commonly used desktop/server processors </a:t>
            </a:r>
          </a:p>
          <a:p>
            <a:r>
              <a:rPr lang="en-US" sz="1500" dirty="0"/>
              <a:t>in the latest 80s to early 00s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64-bit processors: Intel Pentium 4 (2000)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700290" y="3344271"/>
            <a:ext cx="1099403" cy="802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66573" y="3530000"/>
            <a:ext cx="19752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15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17" name="矩形 16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87767" y="2991914"/>
            <a:ext cx="1440932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5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09000" y="2536945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41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28" name="矩形 27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30" name="矩形 29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32" name="矩形 31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33" name="矩形 32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34" name="矩形 33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35" name="矩形 34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36" name="矩形 35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37" name="矩形 36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38" name="矩形 37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39" name="矩形 38"/>
          <p:cNvSpPr/>
          <p:nvPr/>
        </p:nvSpPr>
        <p:spPr>
          <a:xfrm>
            <a:off x="4203916" y="3983281"/>
            <a:ext cx="382668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Arial"/>
                <a:cs typeface="Arial"/>
              </a:rPr>
              <a:t>64 bits machine: 64 bits length of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CPU register</a:t>
            </a:r>
          </a:p>
          <a:p>
            <a:pPr marL="257175" indent="-257175">
              <a:buFont typeface="Arial"/>
              <a:buChar char="•"/>
            </a:pPr>
            <a:r>
              <a:rPr lang="en-US" altLang="zh-CN" sz="1500" dirty="0">
                <a:solidFill>
                  <a:prstClr val="black"/>
                </a:solidFill>
                <a:latin typeface="Arial"/>
                <a:cs typeface="Arial"/>
              </a:rPr>
              <a:t>Memory address</a:t>
            </a:r>
          </a:p>
          <a:p>
            <a:endParaRPr lang="zh-CN" altLang="en-US" sz="15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81B74-A040-4BB0-BE07-498FE9AA63C1}"/>
              </a:ext>
            </a:extLst>
          </p:cNvPr>
          <p:cNvSpPr txBox="1"/>
          <p:nvPr/>
        </p:nvSpPr>
        <p:spPr>
          <a:xfrm>
            <a:off x="3916371" y="5141208"/>
            <a:ext cx="5227629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Nowadays: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Servers/laptops: Intel/AMD 64-bit x86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Mobile phones/tablets: 64-bit ARM processors (made by Apple/Qualcomm/Samsung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487" y="424244"/>
            <a:ext cx="8079447" cy="8572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C’s Integer data types on </a:t>
            </a:r>
            <a:br>
              <a:rPr kumimoji="1" lang="en-US" altLang="zh-CN" dirty="0"/>
            </a:br>
            <a:r>
              <a:rPr kumimoji="1" lang="en-US" altLang="zh-CN" dirty="0"/>
              <a:t>64-bit machine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10261" y="2136440"/>
          <a:ext cx="5265877" cy="2743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52">
                <a:tc>
                  <a:txBody>
                    <a:bodyPr/>
                    <a:lstStyle/>
                    <a:p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15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1500" b="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aseline="30000" dirty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15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15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1500" dirty="0">
                        <a:latin typeface="Verdana"/>
                        <a:cs typeface="Verdana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1" y="1920480"/>
            <a:ext cx="5265461" cy="24006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#include &lt;</a:t>
            </a:r>
            <a:r>
              <a:rPr lang="en-US" sz="1500" dirty="0" err="1">
                <a:latin typeface="Courier"/>
                <a:cs typeface="Courier"/>
              </a:rPr>
              <a:t>stdio.h</a:t>
            </a:r>
            <a:r>
              <a:rPr lang="en-US" sz="1500" dirty="0">
                <a:latin typeface="Courier"/>
                <a:cs typeface="Courier"/>
              </a:rPr>
              <a:t>&gt;</a:t>
            </a:r>
          </a:p>
          <a:p>
            <a:endParaRPr lang="en-US" sz="1500" dirty="0">
              <a:latin typeface="Courier"/>
              <a:cs typeface="Courier"/>
            </a:endParaRPr>
          </a:p>
          <a:p>
            <a:r>
              <a:rPr lang="en-US" sz="1500" dirty="0" err="1">
                <a:latin typeface="Courier"/>
                <a:cs typeface="Courier"/>
              </a:rPr>
              <a:t>int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main()</a:t>
            </a:r>
          </a:p>
          <a:p>
            <a:r>
              <a:rPr lang="en-US" sz="1500" dirty="0">
                <a:latin typeface="Courier"/>
                <a:cs typeface="Courier"/>
              </a:rPr>
              <a:t>{</a:t>
            </a:r>
          </a:p>
          <a:p>
            <a:r>
              <a:rPr lang="en-US" sz="15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15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15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1500" dirty="0">
                <a:latin typeface="Courier"/>
                <a:cs typeface="Courier"/>
              </a:rPr>
              <a:t>     </a:t>
            </a:r>
            <a:r>
              <a:rPr lang="en-US" sz="1500" dirty="0" err="1">
                <a:latin typeface="Courier"/>
                <a:cs typeface="Courier"/>
              </a:rPr>
              <a:t>printf</a:t>
            </a:r>
            <a:r>
              <a:rPr lang="en-US" sz="15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5900" y="4422708"/>
            <a:ext cx="309892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1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1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1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6929" y="4432167"/>
            <a:ext cx="3591915" cy="1170354"/>
            <a:chOff x="4365238" y="4766553"/>
            <a:chExt cx="4789220" cy="1560472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6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950" dirty="0">
                  <a:latin typeface="Verdana"/>
                  <a:cs typeface="Verdana"/>
                </a:rPr>
                <a:t>1</a:t>
              </a:r>
              <a:r>
                <a:rPr lang="en-US" sz="195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6"/>
              <a:ext cx="2996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2"/>
              <a:ext cx="519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7942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 </a:t>
              </a:r>
              <a:r>
                <a:rPr lang="en-US" altLang="zh-CN" sz="1950" dirty="0">
                  <a:latin typeface="Verdana"/>
                  <a:cs typeface="Verdana"/>
                </a:rPr>
                <a:t>0</a:t>
              </a:r>
              <a:r>
                <a:rPr lang="en-US" sz="195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4"/>
              <a:ext cx="913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457819" cy="523220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195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5240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50" dirty="0">
                  <a:latin typeface="Verdana"/>
                  <a:cs typeface="Verdana"/>
                </a:rPr>
                <a:t>2</a:t>
              </a:r>
              <a:r>
                <a:rPr lang="zh-CN" altLang="en-US" sz="1650" dirty="0">
                  <a:latin typeface="Verdana"/>
                  <a:cs typeface="Verdana"/>
                </a:rPr>
                <a:t> </a:t>
              </a:r>
              <a:endParaRPr lang="en-US" altLang="zh-CN" sz="165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>
            <a:cxnSpLocks/>
          </p:cNvCxnSpPr>
          <p:nvPr/>
        </p:nvCxnSpPr>
        <p:spPr>
          <a:xfrm flipV="1">
            <a:off x="3807904" y="3151372"/>
            <a:ext cx="1239863" cy="7027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82362" y="2900753"/>
            <a:ext cx="1146337" cy="2783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09000" y="2536944"/>
            <a:ext cx="22196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50" dirty="0">
                <a:latin typeface="Verdana"/>
                <a:cs typeface="Verdana"/>
              </a:rPr>
              <a:t>Arithmetic Logic Unit</a:t>
            </a:r>
            <a:endParaRPr kumimoji="1" lang="zh-CN" altLang="en-US" sz="10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3" name="矩形 42"/>
          <p:cNvSpPr/>
          <p:nvPr/>
        </p:nvSpPr>
        <p:spPr>
          <a:xfrm>
            <a:off x="1106813" y="207230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sz="1350" dirty="0"/>
          </a:p>
        </p:txBody>
      </p:sp>
      <p:sp>
        <p:nvSpPr>
          <p:cNvPr id="44" name="矩形 43"/>
          <p:cNvSpPr/>
          <p:nvPr/>
        </p:nvSpPr>
        <p:spPr>
          <a:xfrm>
            <a:off x="1098384" y="2347028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sz="1350" dirty="0"/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98384" y="4585654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sz="1350" dirty="0"/>
          </a:p>
        </p:txBody>
      </p:sp>
      <p:sp>
        <p:nvSpPr>
          <p:cNvPr id="47" name="矩形 46"/>
          <p:cNvSpPr/>
          <p:nvPr/>
        </p:nvSpPr>
        <p:spPr>
          <a:xfrm>
            <a:off x="1098384" y="4304259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1350" dirty="0"/>
          </a:p>
        </p:txBody>
      </p:sp>
      <p:sp>
        <p:nvSpPr>
          <p:cNvPr id="48" name="矩形 47"/>
          <p:cNvSpPr/>
          <p:nvPr/>
        </p:nvSpPr>
        <p:spPr>
          <a:xfrm>
            <a:off x="1098384" y="402216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sz="1350" dirty="0"/>
          </a:p>
        </p:txBody>
      </p:sp>
      <p:sp>
        <p:nvSpPr>
          <p:cNvPr id="49" name="矩形 48"/>
          <p:cNvSpPr/>
          <p:nvPr/>
        </p:nvSpPr>
        <p:spPr>
          <a:xfrm>
            <a:off x="1098384" y="375403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sz="1350" dirty="0"/>
          </a:p>
        </p:txBody>
      </p:sp>
      <p:sp>
        <p:nvSpPr>
          <p:cNvPr id="50" name="矩形 49"/>
          <p:cNvSpPr/>
          <p:nvPr/>
        </p:nvSpPr>
        <p:spPr>
          <a:xfrm>
            <a:off x="1106813" y="3486430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sz="1350" dirty="0"/>
          </a:p>
        </p:txBody>
      </p:sp>
      <p:sp>
        <p:nvSpPr>
          <p:cNvPr id="51" name="矩形 50"/>
          <p:cNvSpPr/>
          <p:nvPr/>
        </p:nvSpPr>
        <p:spPr>
          <a:xfrm>
            <a:off x="1108050" y="317908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sz="1350" dirty="0"/>
          </a:p>
        </p:txBody>
      </p:sp>
      <p:sp>
        <p:nvSpPr>
          <p:cNvPr id="52" name="矩形 51"/>
          <p:cNvSpPr/>
          <p:nvPr/>
        </p:nvSpPr>
        <p:spPr>
          <a:xfrm>
            <a:off x="1111327" y="2907445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sz="1350" dirty="0"/>
          </a:p>
        </p:txBody>
      </p:sp>
      <p:sp>
        <p:nvSpPr>
          <p:cNvPr id="53" name="矩形 52"/>
          <p:cNvSpPr/>
          <p:nvPr/>
        </p:nvSpPr>
        <p:spPr>
          <a:xfrm>
            <a:off x="1103430" y="2640776"/>
            <a:ext cx="11176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135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1350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sz="135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7E3C81C-00FD-44F0-846A-B263F191299C}"/>
              </a:ext>
            </a:extLst>
          </p:cNvPr>
          <p:cNvSpPr/>
          <p:nvPr/>
        </p:nvSpPr>
        <p:spPr>
          <a:xfrm rot="5400000">
            <a:off x="6511957" y="2788256"/>
            <a:ext cx="320270" cy="1179459"/>
          </a:xfrm>
          <a:prstGeom prst="rightBrace">
            <a:avLst>
              <a:gd name="adj1" fmla="val 50425"/>
              <a:gd name="adj2" fmla="val 48768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35FAD-40DB-447A-AA7C-437A93678018}"/>
              </a:ext>
            </a:extLst>
          </p:cNvPr>
          <p:cNvSpPr txBox="1"/>
          <p:nvPr/>
        </p:nvSpPr>
        <p:spPr>
          <a:xfrm>
            <a:off x="6421275" y="3624929"/>
            <a:ext cx="6380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4-byte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AEE09B-B647-454A-9E52-C32CEC04FE57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19DC6AD-913D-4D2E-AB8D-51968E238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8366"/>
              </p:ext>
            </p:extLst>
          </p:nvPr>
        </p:nvGraphicFramePr>
        <p:xfrm>
          <a:off x="6082362" y="2896225"/>
          <a:ext cx="1154242" cy="3202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60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288560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267545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09577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20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423" y="4193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049817" y="2190271"/>
            <a:ext cx="2681749" cy="994173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8697" y="1615703"/>
              <a:ext cx="428814" cy="287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82841" y="2532637"/>
            <a:ext cx="2219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Verdana"/>
                <a:cs typeface="Verdana"/>
              </a:rPr>
              <a:t>Arithmetic Logic Unit</a:t>
            </a:r>
            <a:endParaRPr kumimoji="1" lang="zh-CN" altLang="en-US" sz="120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271" y="288717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189460" y="1836577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x = 0x12345678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x: </a:t>
            </a:r>
            <a:endParaRPr lang="zh-CN" altLang="en-US" sz="1350" b="1" dirty="0"/>
          </a:p>
        </p:txBody>
      </p:sp>
      <p:sp>
        <p:nvSpPr>
          <p:cNvPr id="3" name="矩形 2"/>
          <p:cNvSpPr/>
          <p:nvPr/>
        </p:nvSpPr>
        <p:spPr>
          <a:xfrm>
            <a:off x="4250270" y="4757416"/>
            <a:ext cx="4623273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Little endian: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Least significant byte stored at smallest address 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Used in x86 processors (servers/laptops) and most ARM (phones/tablets) implementation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BDB6E85-277D-43D7-B334-283A2C1F9592}"/>
              </a:ext>
            </a:extLst>
          </p:cNvPr>
          <p:cNvGraphicFramePr>
            <a:graphicFrameLocks noGrp="1"/>
          </p:cNvGraphicFramePr>
          <p:nvPr/>
        </p:nvGraphicFramePr>
        <p:xfrm>
          <a:off x="5136733" y="2812314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CDAF14D-FBFD-4C3D-AE5C-7FB6C0B73ABF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F83A35-2BDE-46A0-80D2-85D66B05AC5B}"/>
              </a:ext>
            </a:extLst>
          </p:cNvPr>
          <p:cNvGrpSpPr/>
          <p:nvPr/>
        </p:nvGrpSpPr>
        <p:grpSpPr>
          <a:xfrm>
            <a:off x="368423" y="4278717"/>
            <a:ext cx="1822391" cy="1098589"/>
            <a:chOff x="491230" y="4561955"/>
            <a:chExt cx="2429855" cy="14647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2B4827-C7AE-4736-A36F-1A260F50F82E}"/>
                </a:ext>
              </a:extLst>
            </p:cNvPr>
            <p:cNvSpPr/>
            <p:nvPr/>
          </p:nvSpPr>
          <p:spPr>
            <a:xfrm>
              <a:off x="1509493" y="4561955"/>
              <a:ext cx="1411592" cy="38477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B31305-C679-403E-97C8-12E18F0EB1C5}"/>
                </a:ext>
              </a:extLst>
            </p:cNvPr>
            <p:cNvCxnSpPr>
              <a:endCxn id="10" idx="3"/>
            </p:cNvCxnSpPr>
            <p:nvPr/>
          </p:nvCxnSpPr>
          <p:spPr>
            <a:xfrm flipV="1">
              <a:off x="1151123" y="4890378"/>
              <a:ext cx="565093" cy="763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150105-062D-42B5-8F1B-04840F266962}"/>
                </a:ext>
              </a:extLst>
            </p:cNvPr>
            <p:cNvSpPr txBox="1"/>
            <p:nvPr/>
          </p:nvSpPr>
          <p:spPr>
            <a:xfrm>
              <a:off x="491230" y="5626630"/>
              <a:ext cx="136952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address of x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FB0E2C-71BE-4A9D-B971-6578A968D220}"/>
              </a:ext>
            </a:extLst>
          </p:cNvPr>
          <p:cNvCxnSpPr/>
          <p:nvPr/>
        </p:nvCxnSpPr>
        <p:spPr>
          <a:xfrm flipV="1">
            <a:off x="3700291" y="3116537"/>
            <a:ext cx="1660786" cy="493904"/>
          </a:xfrm>
          <a:prstGeom prst="bentConnector3">
            <a:avLst>
              <a:gd name="adj1" fmla="val 998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896FDBC-3C20-4BDF-AB28-798C9295B37C}"/>
              </a:ext>
            </a:extLst>
          </p:cNvPr>
          <p:cNvCxnSpPr>
            <a:cxnSpLocks/>
          </p:cNvCxnSpPr>
          <p:nvPr/>
        </p:nvCxnSpPr>
        <p:spPr>
          <a:xfrm flipV="1">
            <a:off x="3704293" y="3126753"/>
            <a:ext cx="2039717" cy="802324"/>
          </a:xfrm>
          <a:prstGeom prst="bentConnector3">
            <a:avLst>
              <a:gd name="adj1" fmla="val 9949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AD3F9DA-E2F7-4843-91E4-2A4DBE1FEFD3}"/>
              </a:ext>
            </a:extLst>
          </p:cNvPr>
          <p:cNvCxnSpPr>
            <a:cxnSpLocks/>
          </p:cNvCxnSpPr>
          <p:nvPr/>
        </p:nvCxnSpPr>
        <p:spPr>
          <a:xfrm flipV="1">
            <a:off x="3724941" y="3109091"/>
            <a:ext cx="2374154" cy="1089906"/>
          </a:xfrm>
          <a:prstGeom prst="bentConnector3">
            <a:avLst>
              <a:gd name="adj1" fmla="val 998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E5A39B4-F5E6-4943-8876-761DB8D8C424}"/>
              </a:ext>
            </a:extLst>
          </p:cNvPr>
          <p:cNvCxnSpPr>
            <a:cxnSpLocks/>
          </p:cNvCxnSpPr>
          <p:nvPr/>
        </p:nvCxnSpPr>
        <p:spPr>
          <a:xfrm flipV="1">
            <a:off x="3745589" y="3116536"/>
            <a:ext cx="2753846" cy="1375457"/>
          </a:xfrm>
          <a:prstGeom prst="bentConnector3">
            <a:avLst>
              <a:gd name="adj1" fmla="val 998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6E67D8F-A3A0-455E-A969-A0524E3F8397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7B8F9C-C4BA-4D92-BDAC-3EC453DFDF86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EA13F71-DC81-4695-AC67-D91D95C1B11A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6B56F9-D1EC-47EF-834C-E2D7DF741140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486" y="2002025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0x12345678</a:t>
            </a:r>
            <a:endParaRPr lang="zh-CN" altLang="en-US" sz="2100" dirty="0"/>
          </a:p>
        </p:txBody>
      </p:sp>
      <p:sp>
        <p:nvSpPr>
          <p:cNvPr id="41" name="矩形 40"/>
          <p:cNvSpPr/>
          <p:nvPr/>
        </p:nvSpPr>
        <p:spPr>
          <a:xfrm>
            <a:off x="1921057" y="2434997"/>
            <a:ext cx="16610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latin typeface="Arial"/>
                <a:cs typeface="Arial"/>
              </a:rPr>
              <a:t>0x12131415</a:t>
            </a:r>
            <a:endParaRPr lang="zh-CN" altLang="en-US" sz="2100" dirty="0"/>
          </a:p>
        </p:txBody>
      </p:sp>
      <p:sp>
        <p:nvSpPr>
          <p:cNvPr id="42" name="TextBox 6"/>
          <p:cNvSpPr txBox="1"/>
          <p:nvPr/>
        </p:nvSpPr>
        <p:spPr>
          <a:xfrm>
            <a:off x="1485901" y="2417874"/>
            <a:ext cx="3898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978910" y="2297791"/>
            <a:ext cx="31279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performs calculation </a:t>
            </a:r>
          </a:p>
          <a:p>
            <a:r>
              <a:rPr kumimoji="1" lang="en-US" altLang="zh-CN" dirty="0">
                <a:cs typeface="Verdana"/>
              </a:rPr>
              <a:t>from the least significant bit</a:t>
            </a:r>
            <a:endParaRPr lang="zh-CN" altLang="en-US" dirty="0"/>
          </a:p>
        </p:txBody>
      </p:sp>
      <p:sp>
        <p:nvSpPr>
          <p:cNvPr id="48" name="燕尾形箭头 47"/>
          <p:cNvSpPr/>
          <p:nvPr/>
        </p:nvSpPr>
        <p:spPr>
          <a:xfrm rot="10800000">
            <a:off x="2022204" y="2827412"/>
            <a:ext cx="1442467" cy="363474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222609" y="2958048"/>
            <a:ext cx="649029" cy="46567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0" name="矩形 49"/>
          <p:cNvSpPr/>
          <p:nvPr/>
        </p:nvSpPr>
        <p:spPr>
          <a:xfrm>
            <a:off x="3854380" y="3596250"/>
            <a:ext cx="3567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Processor can simultaneously </a:t>
            </a:r>
          </a:p>
          <a:p>
            <a:r>
              <a:rPr kumimoji="1" lang="en-US" altLang="zh-CN" dirty="0">
                <a:cs typeface="Verdana"/>
              </a:rPr>
              <a:t>perform memory transfer and </a:t>
            </a:r>
          </a:p>
          <a:p>
            <a:r>
              <a:rPr kumimoji="1" lang="en-US" altLang="zh-CN" dirty="0">
                <a:cs typeface="Verdana"/>
              </a:rPr>
              <a:t>calculation.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6667" y="4031036"/>
            <a:ext cx="1451384" cy="550223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80" y="235631"/>
            <a:ext cx="9131120" cy="1143000"/>
          </a:xfrm>
        </p:spPr>
        <p:txBody>
          <a:bodyPr/>
          <a:lstStyle/>
          <a:p>
            <a:r>
              <a:rPr kumimoji="1" lang="en-US" altLang="zh-CN" dirty="0"/>
              <a:t>Another advantage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75976" y="2089931"/>
            <a:ext cx="2428583" cy="1254341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376347" y="1615703"/>
              <a:ext cx="473515" cy="227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776573" y="2214449"/>
            <a:ext cx="990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62" name="矩形 6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082362" y="299191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009000" y="253694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76430" y="2959200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72" name="矩形 71"/>
          <p:cNvSpPr/>
          <p:nvPr/>
        </p:nvSpPr>
        <p:spPr>
          <a:xfrm>
            <a:off x="4394539" y="3459394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86109" y="3743655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short b = (short)a;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86109" y="4212237"/>
            <a:ext cx="446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cs typeface="Verdana"/>
              </a:rPr>
              <a:t>Casting a larger integer to a smaller one requires no explicit conversion.</a:t>
            </a:r>
            <a:endParaRPr lang="mr-IN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56">
            <a:extLst>
              <a:ext uri="{FF2B5EF4-FFF2-40B4-BE49-F238E27FC236}">
                <a16:creationId xmlns:a16="http://schemas.microsoft.com/office/drawing/2014/main" id="{98A0EF93-74BB-44DB-B152-A05A347026D1}"/>
              </a:ext>
            </a:extLst>
          </p:cNvPr>
          <p:cNvSpPr/>
          <p:nvPr/>
        </p:nvSpPr>
        <p:spPr>
          <a:xfrm>
            <a:off x="688808" y="4285350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sp>
        <p:nvSpPr>
          <p:cNvPr id="9" name="矩形 56">
            <a:extLst>
              <a:ext uri="{FF2B5EF4-FFF2-40B4-BE49-F238E27FC236}">
                <a16:creationId xmlns:a16="http://schemas.microsoft.com/office/drawing/2014/main" id="{A7352E00-7139-49BB-A208-0B68A1A52211}"/>
              </a:ext>
            </a:extLst>
          </p:cNvPr>
          <p:cNvSpPr/>
          <p:nvPr/>
        </p:nvSpPr>
        <p:spPr>
          <a:xfrm>
            <a:off x="291059" y="4285350"/>
            <a:ext cx="396262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b: </a:t>
            </a:r>
            <a:endParaRPr lang="zh-CN" altLang="en-US" sz="13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BD47-F630-484E-A99E-7891B1B167A2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AD209-AFDF-43F2-A897-B3EB4FAAD74C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615C-1617-4783-99D6-E44BA9120CF5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D97C4-5E54-442E-94D2-BA7ADAE4C004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9840" y="444513"/>
            <a:ext cx="7886700" cy="9941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Memory layout: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572000" y="2169331"/>
            <a:ext cx="2688712" cy="1075697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99252" y="1615703"/>
              <a:ext cx="427703" cy="2653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350" dirty="0">
                  <a:latin typeface="Verdana"/>
                  <a:cs typeface="Verdana"/>
                </a:rPr>
                <a:t>CPU</a:t>
              </a:r>
              <a:endParaRPr kumimoji="1" lang="zh-CN" altLang="en-US" sz="1350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224427" y="291054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24427" y="2630475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4427" y="2352382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5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4427" y="2072307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49251" y="5187374"/>
            <a:ext cx="9605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500" dirty="0">
                <a:latin typeface="Verdana"/>
                <a:cs typeface="Verdana"/>
              </a:rPr>
              <a:t>Memory</a:t>
            </a:r>
            <a:endParaRPr lang="zh-CN" altLang="en-US" sz="1500" dirty="0"/>
          </a:p>
        </p:txBody>
      </p:sp>
      <p:sp>
        <p:nvSpPr>
          <p:cNvPr id="32" name="矩形 31"/>
          <p:cNvSpPr/>
          <p:nvPr/>
        </p:nvSpPr>
        <p:spPr>
          <a:xfrm>
            <a:off x="2224427" y="3470404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24427" y="3190329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7705" y="3750961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30981" y="4031036"/>
            <a:ext cx="1463624" cy="28007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36667" y="4305581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36667" y="4581259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67" y="4857635"/>
            <a:ext cx="1463624" cy="2800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78387" y="2960244"/>
            <a:ext cx="1146337" cy="187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sz="1350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sz="135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5025" y="2505274"/>
            <a:ext cx="22196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350" dirty="0">
                <a:latin typeface="Verdana"/>
                <a:cs typeface="Verdana"/>
              </a:rPr>
              <a:t>Arithmetic Logic Unit</a:t>
            </a:r>
            <a:endParaRPr kumimoji="1" lang="zh-CN" altLang="en-US" sz="1350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72455" y="2927531"/>
            <a:ext cx="861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50" b="1" dirty="0">
                <a:latin typeface="Verdana"/>
                <a:cs typeface="Verdana"/>
              </a:rPr>
              <a:t>registers</a:t>
            </a:r>
            <a:endParaRPr lang="zh-CN" altLang="en-US" sz="1050" b="1" dirty="0"/>
          </a:p>
        </p:txBody>
      </p:sp>
      <p:sp>
        <p:nvSpPr>
          <p:cNvPr id="42" name="矩形 41"/>
          <p:cNvSpPr/>
          <p:nvPr/>
        </p:nvSpPr>
        <p:spPr>
          <a:xfrm>
            <a:off x="4534956" y="1823900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Arial"/>
              </a:rPr>
              <a:t>int a = 0x12345678;</a:t>
            </a:r>
            <a:endParaRPr lang="zh-CN" altLang="en-US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740211" y="4832183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123191" y="4811204"/>
            <a:ext cx="4486131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sz="2000" dirty="0">
                <a:cs typeface="Verdana"/>
              </a:rPr>
              <a:t>Big Endian: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Most significant byte stored at smallest address</a:t>
            </a:r>
          </a:p>
          <a:p>
            <a:pPr marL="257175" lvl="1" indent="-257175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cs typeface="Verdana"/>
              </a:rPr>
              <a:t>ARM processors (phones/tablets) in principle support both endian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79D4AB8-3093-4F16-A031-7B90C845B8A8}"/>
              </a:ext>
            </a:extLst>
          </p:cNvPr>
          <p:cNvGraphicFramePr>
            <a:graphicFrameLocks noGrp="1"/>
          </p:cNvGraphicFramePr>
          <p:nvPr/>
        </p:nvGraphicFramePr>
        <p:xfrm>
          <a:off x="5660017" y="2862163"/>
          <a:ext cx="1511285" cy="3042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332">
                  <a:extLst>
                    <a:ext uri="{9D8B030D-6E8A-4147-A177-3AD203B41FA5}">
                      <a16:colId xmlns:a16="http://schemas.microsoft.com/office/drawing/2014/main" val="200850003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019043846"/>
                    </a:ext>
                  </a:extLst>
                </a:gridCol>
                <a:gridCol w="369009">
                  <a:extLst>
                    <a:ext uri="{9D8B030D-6E8A-4147-A177-3AD203B41FA5}">
                      <a16:colId xmlns:a16="http://schemas.microsoft.com/office/drawing/2014/main" val="868865358"/>
                    </a:ext>
                  </a:extLst>
                </a:gridCol>
                <a:gridCol w="386416">
                  <a:extLst>
                    <a:ext uri="{9D8B030D-6E8A-4147-A177-3AD203B41FA5}">
                      <a16:colId xmlns:a16="http://schemas.microsoft.com/office/drawing/2014/main" val="433138622"/>
                    </a:ext>
                  </a:extLst>
                </a:gridCol>
              </a:tblGrid>
              <a:tr h="304223">
                <a:tc>
                  <a:txBody>
                    <a:bodyPr/>
                    <a:lstStyle/>
                    <a:p>
                      <a:r>
                        <a:rPr lang="en-US" sz="900" dirty="0"/>
                        <a:t>0x12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0x78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5531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BDD9B5-D54E-411F-81D9-654177218A1A}"/>
              </a:ext>
            </a:extLst>
          </p:cNvPr>
          <p:cNvSpPr/>
          <p:nvPr/>
        </p:nvSpPr>
        <p:spPr>
          <a:xfrm>
            <a:off x="2227704" y="3486430"/>
            <a:ext cx="1460347" cy="1084613"/>
          </a:xfrm>
          <a:prstGeom prst="rect">
            <a:avLst/>
          </a:prstGeom>
          <a:solidFill>
            <a:schemeClr val="accent2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矩形 56">
            <a:extLst>
              <a:ext uri="{FF2B5EF4-FFF2-40B4-BE49-F238E27FC236}">
                <a16:creationId xmlns:a16="http://schemas.microsoft.com/office/drawing/2014/main" id="{BEC74DBF-6F2A-4DDC-B22A-38FCC978A125}"/>
              </a:ext>
            </a:extLst>
          </p:cNvPr>
          <p:cNvSpPr/>
          <p:nvPr/>
        </p:nvSpPr>
        <p:spPr>
          <a:xfrm>
            <a:off x="628629" y="4276502"/>
            <a:ext cx="386644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350" b="1" i="1" dirty="0">
                <a:latin typeface="Arial"/>
                <a:cs typeface="Arial"/>
              </a:rPr>
              <a:t>a: </a:t>
            </a:r>
            <a:endParaRPr lang="zh-CN" altLang="en-US" sz="1350" b="1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8B39C60-63B7-482F-B539-700B73F620D1}"/>
              </a:ext>
            </a:extLst>
          </p:cNvPr>
          <p:cNvCxnSpPr>
            <a:cxnSpLocks/>
          </p:cNvCxnSpPr>
          <p:nvPr/>
        </p:nvCxnSpPr>
        <p:spPr>
          <a:xfrm flipV="1">
            <a:off x="3699758" y="3157634"/>
            <a:ext cx="2176867" cy="1335222"/>
          </a:xfrm>
          <a:prstGeom prst="bentConnector3">
            <a:avLst>
              <a:gd name="adj1" fmla="val 997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2647632-1518-40FC-ABC9-5DBFAC1EE249}"/>
              </a:ext>
            </a:extLst>
          </p:cNvPr>
          <p:cNvCxnSpPr>
            <a:cxnSpLocks/>
          </p:cNvCxnSpPr>
          <p:nvPr/>
        </p:nvCxnSpPr>
        <p:spPr>
          <a:xfrm flipV="1">
            <a:off x="3713876" y="3166386"/>
            <a:ext cx="2538392" cy="1013751"/>
          </a:xfrm>
          <a:prstGeom prst="bentConnector3">
            <a:avLst>
              <a:gd name="adj1" fmla="val 999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120E88-9237-4B59-8000-A2697DE26DF3}"/>
              </a:ext>
            </a:extLst>
          </p:cNvPr>
          <p:cNvCxnSpPr>
            <a:cxnSpLocks/>
          </p:cNvCxnSpPr>
          <p:nvPr/>
        </p:nvCxnSpPr>
        <p:spPr>
          <a:xfrm flipV="1">
            <a:off x="3694605" y="3174409"/>
            <a:ext cx="2951041" cy="716348"/>
          </a:xfrm>
          <a:prstGeom prst="bentConnector3">
            <a:avLst>
              <a:gd name="adj1" fmla="val 999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5243669-FB6A-4498-9FAE-05787B8B9DEB}"/>
              </a:ext>
            </a:extLst>
          </p:cNvPr>
          <p:cNvCxnSpPr>
            <a:cxnSpLocks/>
          </p:cNvCxnSpPr>
          <p:nvPr/>
        </p:nvCxnSpPr>
        <p:spPr>
          <a:xfrm flipV="1">
            <a:off x="3706312" y="3157635"/>
            <a:ext cx="3293491" cy="464356"/>
          </a:xfrm>
          <a:prstGeom prst="bentConnector3">
            <a:avLst>
              <a:gd name="adj1" fmla="val 1002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703EE4-FE88-4165-A4C3-B20F973918BB}"/>
              </a:ext>
            </a:extLst>
          </p:cNvPr>
          <p:cNvSpPr txBox="1"/>
          <p:nvPr/>
        </p:nvSpPr>
        <p:spPr>
          <a:xfrm>
            <a:off x="1447270" y="401842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AA031-8D6B-4585-AEC9-97159C80CE67}"/>
              </a:ext>
            </a:extLst>
          </p:cNvPr>
          <p:cNvSpPr txBox="1"/>
          <p:nvPr/>
        </p:nvSpPr>
        <p:spPr>
          <a:xfrm>
            <a:off x="1472497" y="4279628"/>
            <a:ext cx="511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addr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F9787-BBF8-41CB-B4AF-FB14E0469370}"/>
              </a:ext>
            </a:extLst>
          </p:cNvPr>
          <p:cNvSpPr txBox="1"/>
          <p:nvPr/>
        </p:nvSpPr>
        <p:spPr>
          <a:xfrm>
            <a:off x="1447270" y="3761670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24FD1-C6F7-491A-87C6-5829D7C9A287}"/>
              </a:ext>
            </a:extLst>
          </p:cNvPr>
          <p:cNvSpPr txBox="1"/>
          <p:nvPr/>
        </p:nvSpPr>
        <p:spPr>
          <a:xfrm>
            <a:off x="1458355" y="3494808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addr+3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Quick to test whether the number is positive or negative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</a:rPr>
              <a:t>Examine byte stored at the address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  <a:p>
            <a:r>
              <a:rPr lang="en-US" dirty="0"/>
              <a:t>Big vs. little endian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72308</TotalTime>
  <Words>2560</Words>
  <Application>Microsoft Macintosh PowerPoint</Application>
  <PresentationFormat>On-screen Show (4:3)</PresentationFormat>
  <Paragraphs>735</Paragraphs>
  <Slides>54</Slides>
  <Notes>15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Consolas</vt:lpstr>
      <vt:lpstr>Courier</vt:lpstr>
      <vt:lpstr>Courier New</vt:lpstr>
      <vt:lpstr>Gill Sans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Describing bit patterns in a human-readable way</vt:lpstr>
      <vt:lpstr>Describing a bit pattern: hex notation</vt:lpstr>
      <vt:lpstr>Breakout time!</vt:lpstr>
      <vt:lpstr>Breakout exercises</vt:lpstr>
      <vt:lpstr>What have we learnt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Two’s complement: 8-bit signed integer</vt:lpstr>
      <vt:lpstr>2’s complement: find a number’s negation</vt:lpstr>
      <vt:lpstr>Why does the negation trick work</vt:lpstr>
      <vt:lpstr>Using negation trick to find the bit-pattern of a negative number</vt:lpstr>
      <vt:lpstr>Negation trick helps computers do subtraction</vt:lpstr>
      <vt:lpstr>Lesson plan</vt:lpstr>
      <vt:lpstr>The evolution of integer sizes in processors</vt:lpstr>
      <vt:lpstr>8-bit processors: Intel 8080 (1974)</vt:lpstr>
      <vt:lpstr>32-bit processors: Intel 386 (1985)</vt:lpstr>
      <vt:lpstr>64-bit processors: Intel Pentium 4 (2000)</vt:lpstr>
      <vt:lpstr>C’s Integer data types on  64-bit machine</vt:lpstr>
      <vt:lpstr>Your first C program</vt:lpstr>
      <vt:lpstr>Memory layout for multi-byte integers</vt:lpstr>
      <vt:lpstr>Memory layout: Little Endian</vt:lpstr>
      <vt:lpstr>Advantage of Little Endian</vt:lpstr>
      <vt:lpstr>Another advantage of Little Endian</vt:lpstr>
      <vt:lpstr>Memory layout: Big Endian</vt:lpstr>
      <vt:lpstr>Advantages of Big Endian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5861</cp:revision>
  <cp:lastPrinted>2019-09-04T20:49:47Z</cp:lastPrinted>
  <dcterms:created xsi:type="dcterms:W3CDTF">2012-08-17T04:52:30Z</dcterms:created>
  <dcterms:modified xsi:type="dcterms:W3CDTF">2021-09-07T19:18:17Z</dcterms:modified>
</cp:coreProperties>
</file>